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2857500" cy="1905000"/>
  <p:notesSz cx="6858000" cy="9144000"/>
  <p:embeddedFontLst>
    <p:embeddedFont>
      <p:font typeface="Open Sans" panose="020B0606030504020204" pitchFamily="34" charset="0"/>
      <p:regular r:id="rId10"/>
    </p:embeddedFont>
    <p:embeddedFont>
      <p:font typeface="Open Sans Bold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272" d="100"/>
          <a:sy n="272" d="100"/>
        </p:scale>
        <p:origin x="1541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52683" y="1601404"/>
            <a:ext cx="428250" cy="303716"/>
          </a:xfrm>
          <a:custGeom>
            <a:avLst/>
            <a:gdLst/>
            <a:ahLst/>
            <a:cxnLst/>
            <a:rect l="l" t="t" r="r" b="b"/>
            <a:pathLst>
              <a:path w="428250" h="303716">
                <a:moveTo>
                  <a:pt x="0" y="0"/>
                </a:moveTo>
                <a:lnTo>
                  <a:pt x="428250" y="0"/>
                </a:lnTo>
                <a:lnTo>
                  <a:pt x="428250" y="303716"/>
                </a:lnTo>
                <a:lnTo>
                  <a:pt x="0" y="3037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0" y="-5097"/>
            <a:ext cx="761540" cy="1910217"/>
          </a:xfrm>
          <a:custGeom>
            <a:avLst/>
            <a:gdLst/>
            <a:ahLst/>
            <a:cxnLst/>
            <a:rect l="l" t="t" r="r" b="b"/>
            <a:pathLst>
              <a:path w="761540" h="1910217">
                <a:moveTo>
                  <a:pt x="0" y="0"/>
                </a:moveTo>
                <a:lnTo>
                  <a:pt x="761540" y="0"/>
                </a:lnTo>
                <a:lnTo>
                  <a:pt x="761540" y="1910217"/>
                </a:lnTo>
                <a:lnTo>
                  <a:pt x="0" y="19102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268926" y="-5097"/>
            <a:ext cx="638488" cy="425659"/>
          </a:xfrm>
          <a:custGeom>
            <a:avLst/>
            <a:gdLst/>
            <a:ahLst/>
            <a:cxnLst/>
            <a:rect l="l" t="t" r="r" b="b"/>
            <a:pathLst>
              <a:path w="638488" h="425659">
                <a:moveTo>
                  <a:pt x="0" y="0"/>
                </a:moveTo>
                <a:lnTo>
                  <a:pt x="638488" y="0"/>
                </a:lnTo>
                <a:lnTo>
                  <a:pt x="638488" y="425658"/>
                </a:lnTo>
                <a:lnTo>
                  <a:pt x="0" y="4256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52064" y="67179"/>
            <a:ext cx="1516861" cy="227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2"/>
              </a:lnSpc>
            </a:pPr>
            <a:r>
              <a:rPr lang="en-US" sz="665" b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VIII Seminário de Iniciação Científica e Extensão Universitária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3001" y="513670"/>
            <a:ext cx="1995340" cy="1278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2"/>
              </a:lnSpc>
              <a:spcBef>
                <a:spcPct val="0"/>
              </a:spcBef>
            </a:pPr>
            <a:r>
              <a:rPr lang="en-US" sz="665" b="1" u="none" strike="noStrike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TÍTULO DO RESUMO EXPANDIDO</a:t>
            </a:r>
          </a:p>
          <a:p>
            <a:pPr marL="0" lvl="0" indent="0" algn="ctr">
              <a:lnSpc>
                <a:spcPts val="932"/>
              </a:lnSpc>
              <a:spcBef>
                <a:spcPct val="0"/>
              </a:spcBef>
            </a:pPr>
            <a:endParaRPr lang="en-US" sz="665" b="1" u="none" strike="noStrike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ctr">
              <a:lnSpc>
                <a:spcPts val="932"/>
              </a:lnSpc>
              <a:spcBef>
                <a:spcPct val="0"/>
              </a:spcBef>
            </a:pPr>
            <a:endParaRPr lang="en-US" sz="665" b="1" u="none" strike="noStrike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ctr">
              <a:lnSpc>
                <a:spcPts val="792"/>
              </a:lnSpc>
              <a:spcBef>
                <a:spcPct val="0"/>
              </a:spcBef>
            </a:pPr>
            <a:r>
              <a:rPr lang="en-US" sz="565" b="1" u="none" strike="noStrike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Nome do Autor(a)</a:t>
            </a:r>
          </a:p>
          <a:p>
            <a:pPr marL="0" lvl="0" indent="0" algn="ctr">
              <a:lnSpc>
                <a:spcPts val="792"/>
              </a:lnSpc>
              <a:spcBef>
                <a:spcPct val="0"/>
              </a:spcBef>
            </a:pPr>
            <a:r>
              <a:rPr lang="en-US" sz="565" b="1" u="none" strike="noStrike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Nome do Coutor(a)</a:t>
            </a:r>
          </a:p>
          <a:p>
            <a:pPr marL="0" lvl="0" indent="0" algn="ctr">
              <a:lnSpc>
                <a:spcPts val="792"/>
              </a:lnSpc>
              <a:spcBef>
                <a:spcPct val="0"/>
              </a:spcBef>
            </a:pPr>
            <a:r>
              <a:rPr lang="en-US" sz="565" b="1" u="none" strike="noStrike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Nome do Orientador(a)</a:t>
            </a:r>
          </a:p>
          <a:p>
            <a:pPr marL="0" lvl="0" indent="0" algn="ctr">
              <a:lnSpc>
                <a:spcPts val="932"/>
              </a:lnSpc>
              <a:spcBef>
                <a:spcPct val="0"/>
              </a:spcBef>
            </a:pPr>
            <a:endParaRPr lang="en-US" sz="565" b="1" u="none" strike="noStrike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ctr">
              <a:lnSpc>
                <a:spcPts val="932"/>
              </a:lnSpc>
              <a:spcBef>
                <a:spcPct val="0"/>
              </a:spcBef>
            </a:pPr>
            <a:endParaRPr lang="en-US" sz="565" b="1" u="none" strike="noStrike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ctr">
              <a:lnSpc>
                <a:spcPts val="932"/>
              </a:lnSpc>
              <a:spcBef>
                <a:spcPct val="0"/>
              </a:spcBef>
            </a:pPr>
            <a:endParaRPr lang="en-US" sz="565" b="1" u="none" strike="noStrike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ctr">
              <a:lnSpc>
                <a:spcPts val="932"/>
              </a:lnSpc>
              <a:spcBef>
                <a:spcPct val="0"/>
              </a:spcBef>
            </a:pPr>
            <a:endParaRPr lang="en-US" sz="565" b="1" u="none" strike="noStrike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ctr">
              <a:lnSpc>
                <a:spcPts val="792"/>
              </a:lnSpc>
              <a:spcBef>
                <a:spcPct val="0"/>
              </a:spcBef>
            </a:pPr>
            <a:r>
              <a:rPr lang="en-US" sz="565" b="1" u="none" strike="noStrike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GARANHUNS</a:t>
            </a:r>
          </a:p>
          <a:p>
            <a:pPr marL="0" lvl="0" indent="0" algn="ctr">
              <a:lnSpc>
                <a:spcPts val="792"/>
              </a:lnSpc>
              <a:spcBef>
                <a:spcPct val="0"/>
              </a:spcBef>
            </a:pPr>
            <a:r>
              <a:rPr lang="en-US" sz="565" b="1" u="none" strike="noStrike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29070" y="1601404"/>
            <a:ext cx="428250" cy="303716"/>
          </a:xfrm>
          <a:custGeom>
            <a:avLst/>
            <a:gdLst/>
            <a:ahLst/>
            <a:cxnLst/>
            <a:rect l="l" t="t" r="r" b="b"/>
            <a:pathLst>
              <a:path w="428250" h="303716">
                <a:moveTo>
                  <a:pt x="0" y="0"/>
                </a:moveTo>
                <a:lnTo>
                  <a:pt x="428250" y="0"/>
                </a:lnTo>
                <a:lnTo>
                  <a:pt x="428250" y="303716"/>
                </a:lnTo>
                <a:lnTo>
                  <a:pt x="0" y="3037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0" y="-5097"/>
            <a:ext cx="761540" cy="1910217"/>
          </a:xfrm>
          <a:custGeom>
            <a:avLst/>
            <a:gdLst/>
            <a:ahLst/>
            <a:cxnLst/>
            <a:rect l="l" t="t" r="r" b="b"/>
            <a:pathLst>
              <a:path w="761540" h="1910217">
                <a:moveTo>
                  <a:pt x="0" y="0"/>
                </a:moveTo>
                <a:lnTo>
                  <a:pt x="761540" y="0"/>
                </a:lnTo>
                <a:lnTo>
                  <a:pt x="761540" y="1910217"/>
                </a:lnTo>
                <a:lnTo>
                  <a:pt x="0" y="19102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268926" y="-5097"/>
            <a:ext cx="638488" cy="425659"/>
          </a:xfrm>
          <a:custGeom>
            <a:avLst/>
            <a:gdLst/>
            <a:ahLst/>
            <a:cxnLst/>
            <a:rect l="l" t="t" r="r" b="b"/>
            <a:pathLst>
              <a:path w="638488" h="425659">
                <a:moveTo>
                  <a:pt x="0" y="0"/>
                </a:moveTo>
                <a:lnTo>
                  <a:pt x="638488" y="0"/>
                </a:lnTo>
                <a:lnTo>
                  <a:pt x="638488" y="425658"/>
                </a:lnTo>
                <a:lnTo>
                  <a:pt x="0" y="4256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52064" y="67179"/>
            <a:ext cx="1516861" cy="227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2"/>
              </a:lnSpc>
            </a:pPr>
            <a:r>
              <a:rPr lang="en-US" sz="665" b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VIII Seminário de Iniciação Científica e Extensão Universitária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1468" y="368414"/>
            <a:ext cx="1995340" cy="1355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2"/>
              </a:lnSpc>
              <a:spcBef>
                <a:spcPct val="0"/>
              </a:spcBef>
            </a:pPr>
            <a:r>
              <a:rPr lang="en-US" sz="665" b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</a:t>
            </a:r>
            <a:r>
              <a:rPr lang="en-US" sz="665" b="1" u="none" strike="noStrike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ONSIDERAÇÕES INICIAIS</a:t>
            </a:r>
          </a:p>
          <a:p>
            <a:pPr marL="0" lvl="0" indent="0" algn="ctr">
              <a:lnSpc>
                <a:spcPts val="932"/>
              </a:lnSpc>
              <a:spcBef>
                <a:spcPct val="0"/>
              </a:spcBef>
            </a:pPr>
            <a:endParaRPr lang="en-US" sz="665" b="1" u="none" strike="noStrike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l">
              <a:lnSpc>
                <a:spcPts val="932"/>
              </a:lnSpc>
              <a:spcBef>
                <a:spcPct val="0"/>
              </a:spcBef>
            </a:pPr>
            <a:r>
              <a:rPr lang="en-US" sz="665" b="1" u="none" strike="noStrike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Pergunta /Problema</a:t>
            </a:r>
          </a:p>
          <a:p>
            <a:pPr marL="0" lvl="0" indent="0" algn="l">
              <a:lnSpc>
                <a:spcPts val="932"/>
              </a:lnSpc>
              <a:spcBef>
                <a:spcPct val="0"/>
              </a:spcBef>
            </a:pPr>
            <a:r>
              <a:rPr lang="en-US" sz="665" u="none" strike="noStrike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•Obs. Colocar aqui a mesma usada na redação do resumo expandido.</a:t>
            </a:r>
          </a:p>
          <a:p>
            <a:pPr marL="0" lvl="0" indent="0" algn="l">
              <a:lnSpc>
                <a:spcPts val="932"/>
              </a:lnSpc>
              <a:spcBef>
                <a:spcPct val="0"/>
              </a:spcBef>
            </a:pPr>
            <a:endParaRPr lang="en-US" sz="665" u="none" strike="noStrike">
              <a:solidFill>
                <a:srgbClr val="2148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>
              <a:lnSpc>
                <a:spcPts val="932"/>
              </a:lnSpc>
              <a:spcBef>
                <a:spcPct val="0"/>
              </a:spcBef>
            </a:pPr>
            <a:r>
              <a:rPr lang="en-US" sz="665" b="1" u="none" strike="noStrike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Justificativa</a:t>
            </a:r>
            <a:r>
              <a:rPr lang="en-US" sz="665" u="none" strike="noStrike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marL="0" lvl="0" indent="0" algn="l">
              <a:lnSpc>
                <a:spcPts val="932"/>
              </a:lnSpc>
              <a:spcBef>
                <a:spcPct val="0"/>
              </a:spcBef>
            </a:pPr>
            <a:r>
              <a:rPr lang="en-US" sz="665" u="none" strike="noStrike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•Obs. Pode ser em tópicos </a:t>
            </a:r>
          </a:p>
          <a:p>
            <a:pPr marL="0" lvl="0" indent="0" algn="l">
              <a:lnSpc>
                <a:spcPts val="932"/>
              </a:lnSpc>
              <a:spcBef>
                <a:spcPct val="0"/>
              </a:spcBef>
            </a:pPr>
            <a:r>
              <a:rPr lang="en-US" sz="665" u="none" strike="noStrike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•Por que esse tema/atividade é importante?</a:t>
            </a:r>
          </a:p>
          <a:p>
            <a:pPr marL="0" lvl="0" indent="0" algn="l">
              <a:lnSpc>
                <a:spcPts val="932"/>
              </a:lnSpc>
              <a:spcBef>
                <a:spcPct val="0"/>
              </a:spcBef>
            </a:pPr>
            <a:r>
              <a:rPr lang="en-US" sz="665" u="none" strike="noStrike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•Qual é a possível contribuição do seu estudo/atividade? </a:t>
            </a:r>
          </a:p>
          <a:p>
            <a:pPr marL="0" lvl="0" indent="0" algn="ctr">
              <a:lnSpc>
                <a:spcPts val="932"/>
              </a:lnSpc>
              <a:spcBef>
                <a:spcPct val="0"/>
              </a:spcBef>
            </a:pPr>
            <a:endParaRPr lang="en-US" sz="665" u="none" strike="noStrike">
              <a:solidFill>
                <a:srgbClr val="21488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29070" y="1601404"/>
            <a:ext cx="428250" cy="303716"/>
          </a:xfrm>
          <a:custGeom>
            <a:avLst/>
            <a:gdLst/>
            <a:ahLst/>
            <a:cxnLst/>
            <a:rect l="l" t="t" r="r" b="b"/>
            <a:pathLst>
              <a:path w="428250" h="303716">
                <a:moveTo>
                  <a:pt x="0" y="0"/>
                </a:moveTo>
                <a:lnTo>
                  <a:pt x="428250" y="0"/>
                </a:lnTo>
                <a:lnTo>
                  <a:pt x="428250" y="303716"/>
                </a:lnTo>
                <a:lnTo>
                  <a:pt x="0" y="3037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0" y="-5097"/>
            <a:ext cx="761540" cy="1910217"/>
          </a:xfrm>
          <a:custGeom>
            <a:avLst/>
            <a:gdLst/>
            <a:ahLst/>
            <a:cxnLst/>
            <a:rect l="l" t="t" r="r" b="b"/>
            <a:pathLst>
              <a:path w="761540" h="1910217">
                <a:moveTo>
                  <a:pt x="0" y="0"/>
                </a:moveTo>
                <a:lnTo>
                  <a:pt x="761540" y="0"/>
                </a:lnTo>
                <a:lnTo>
                  <a:pt x="761540" y="1910217"/>
                </a:lnTo>
                <a:lnTo>
                  <a:pt x="0" y="19102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268926" y="-5097"/>
            <a:ext cx="638488" cy="425659"/>
          </a:xfrm>
          <a:custGeom>
            <a:avLst/>
            <a:gdLst/>
            <a:ahLst/>
            <a:cxnLst/>
            <a:rect l="l" t="t" r="r" b="b"/>
            <a:pathLst>
              <a:path w="638488" h="425659">
                <a:moveTo>
                  <a:pt x="0" y="0"/>
                </a:moveTo>
                <a:lnTo>
                  <a:pt x="638488" y="0"/>
                </a:lnTo>
                <a:lnTo>
                  <a:pt x="638488" y="425658"/>
                </a:lnTo>
                <a:lnTo>
                  <a:pt x="0" y="4256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52064" y="67179"/>
            <a:ext cx="1516861" cy="227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2"/>
              </a:lnSpc>
            </a:pPr>
            <a:r>
              <a:rPr lang="en-US" sz="665" b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VIII Seminário de Iniciação Científica e Extensão Universitária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31142" y="370079"/>
            <a:ext cx="1995340" cy="1467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2"/>
              </a:lnSpc>
              <a:spcBef>
                <a:spcPct val="0"/>
              </a:spcBef>
            </a:pPr>
            <a:r>
              <a:rPr lang="en-US" sz="665" b="1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</a:t>
            </a:r>
            <a:r>
              <a:rPr lang="en-US" sz="665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ONSIDERAÇÕES INICIAIS</a:t>
            </a:r>
          </a:p>
          <a:p>
            <a:pPr marL="0" lvl="0" indent="0" algn="ctr">
              <a:lnSpc>
                <a:spcPts val="932"/>
              </a:lnSpc>
              <a:spcBef>
                <a:spcPct val="0"/>
              </a:spcBef>
            </a:pPr>
            <a:endParaRPr lang="en-US" sz="665" b="1" u="none" strike="noStrike" dirty="0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l">
              <a:lnSpc>
                <a:spcPts val="932"/>
              </a:lnSpc>
              <a:spcBef>
                <a:spcPct val="0"/>
              </a:spcBef>
            </a:pPr>
            <a:r>
              <a:rPr lang="en-US" sz="665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Objetivo</a:t>
            </a:r>
            <a:r>
              <a:rPr lang="en-US" sz="665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Geral</a:t>
            </a:r>
          </a:p>
          <a:p>
            <a:pPr marL="0" lvl="0" indent="0" algn="l">
              <a:lnSpc>
                <a:spcPts val="932"/>
              </a:lnSpc>
              <a:spcBef>
                <a:spcPct val="0"/>
              </a:spcBef>
            </a:pPr>
            <a:r>
              <a:rPr lang="en-US" sz="665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Obs.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Colocar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aqui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 o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mesmo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usado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na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redação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 do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resumo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expandido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Iniciando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 com o verbo.</a:t>
            </a:r>
          </a:p>
          <a:p>
            <a:pPr marL="0" lvl="0" indent="0" algn="l">
              <a:lnSpc>
                <a:spcPts val="932"/>
              </a:lnSpc>
              <a:spcBef>
                <a:spcPct val="0"/>
              </a:spcBef>
            </a:pPr>
            <a:endParaRPr lang="en-US" sz="665" u="none" strike="noStrike" dirty="0">
              <a:solidFill>
                <a:srgbClr val="2148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>
              <a:lnSpc>
                <a:spcPts val="932"/>
              </a:lnSpc>
              <a:spcBef>
                <a:spcPct val="0"/>
              </a:spcBef>
            </a:pPr>
            <a:endParaRPr lang="en-US" sz="665" u="none" strike="noStrike" dirty="0">
              <a:solidFill>
                <a:srgbClr val="2148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>
              <a:lnSpc>
                <a:spcPts val="932"/>
              </a:lnSpc>
              <a:spcBef>
                <a:spcPct val="0"/>
              </a:spcBef>
            </a:pPr>
            <a:r>
              <a:rPr lang="en-US" sz="665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Objetivos</a:t>
            </a:r>
            <a:r>
              <a:rPr lang="en-US" sz="665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65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Específicos</a:t>
            </a:r>
            <a:r>
              <a:rPr lang="en-US" sz="665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 marL="0" lvl="0" indent="0" algn="l">
              <a:lnSpc>
                <a:spcPts val="932"/>
              </a:lnSpc>
              <a:spcBef>
                <a:spcPct val="0"/>
              </a:spcBef>
            </a:pP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•Obs. no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mínimo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 2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na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ordem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 dos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tópicos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 dos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assuntos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abordados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 no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resumo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expandido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considerando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os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resultados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esperados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 do </a:t>
            </a:r>
            <a:r>
              <a:rPr lang="en-US" sz="665" u="none" strike="noStrike" dirty="0" err="1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projeto</a:t>
            </a:r>
            <a:r>
              <a:rPr lang="en-US" sz="665" u="none" strike="noStrike" dirty="0">
                <a:solidFill>
                  <a:srgbClr val="21488A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l">
              <a:lnSpc>
                <a:spcPts val="932"/>
              </a:lnSpc>
              <a:spcBef>
                <a:spcPct val="0"/>
              </a:spcBef>
            </a:pPr>
            <a:endParaRPr lang="en-US" sz="665" u="none" strike="noStrike" dirty="0">
              <a:solidFill>
                <a:srgbClr val="2148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>
              <a:lnSpc>
                <a:spcPts val="932"/>
              </a:lnSpc>
              <a:spcBef>
                <a:spcPct val="0"/>
              </a:spcBef>
            </a:pPr>
            <a:endParaRPr lang="en-US" sz="665" u="none" strike="noStrike" dirty="0">
              <a:solidFill>
                <a:srgbClr val="21488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29070" y="1601404"/>
            <a:ext cx="428250" cy="303716"/>
          </a:xfrm>
          <a:custGeom>
            <a:avLst/>
            <a:gdLst/>
            <a:ahLst/>
            <a:cxnLst/>
            <a:rect l="l" t="t" r="r" b="b"/>
            <a:pathLst>
              <a:path w="428250" h="303716">
                <a:moveTo>
                  <a:pt x="0" y="0"/>
                </a:moveTo>
                <a:lnTo>
                  <a:pt x="428250" y="0"/>
                </a:lnTo>
                <a:lnTo>
                  <a:pt x="428250" y="303716"/>
                </a:lnTo>
                <a:lnTo>
                  <a:pt x="0" y="3037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0" y="-5097"/>
            <a:ext cx="761540" cy="1910217"/>
          </a:xfrm>
          <a:custGeom>
            <a:avLst/>
            <a:gdLst/>
            <a:ahLst/>
            <a:cxnLst/>
            <a:rect l="l" t="t" r="r" b="b"/>
            <a:pathLst>
              <a:path w="761540" h="1910217">
                <a:moveTo>
                  <a:pt x="0" y="0"/>
                </a:moveTo>
                <a:lnTo>
                  <a:pt x="761540" y="0"/>
                </a:lnTo>
                <a:lnTo>
                  <a:pt x="761540" y="1910217"/>
                </a:lnTo>
                <a:lnTo>
                  <a:pt x="0" y="19102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268926" y="-5097"/>
            <a:ext cx="638488" cy="425659"/>
          </a:xfrm>
          <a:custGeom>
            <a:avLst/>
            <a:gdLst/>
            <a:ahLst/>
            <a:cxnLst/>
            <a:rect l="l" t="t" r="r" b="b"/>
            <a:pathLst>
              <a:path w="638488" h="425659">
                <a:moveTo>
                  <a:pt x="0" y="0"/>
                </a:moveTo>
                <a:lnTo>
                  <a:pt x="638488" y="0"/>
                </a:lnTo>
                <a:lnTo>
                  <a:pt x="638488" y="425658"/>
                </a:lnTo>
                <a:lnTo>
                  <a:pt x="0" y="4256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52064" y="67179"/>
            <a:ext cx="1516861" cy="227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2"/>
              </a:lnSpc>
            </a:pPr>
            <a:r>
              <a:rPr lang="en-US" sz="665" b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VIII Seminário de Iniciação Científica e Extensão Universitária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7708" y="407166"/>
            <a:ext cx="1995340" cy="1385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2"/>
              </a:lnSpc>
              <a:spcBef>
                <a:spcPct val="0"/>
              </a:spcBef>
            </a:pPr>
            <a:r>
              <a:rPr lang="en-US" sz="665" b="1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METODOLOGIA</a:t>
            </a:r>
          </a:p>
          <a:p>
            <a:pPr marL="0" lvl="0" indent="0" algn="ctr">
              <a:lnSpc>
                <a:spcPts val="932"/>
              </a:lnSpc>
              <a:spcBef>
                <a:spcPct val="0"/>
              </a:spcBef>
            </a:pPr>
            <a:endParaRPr lang="en-US" sz="665" b="1" dirty="0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l">
              <a:lnSpc>
                <a:spcPts val="560"/>
              </a:lnSpc>
              <a:spcBef>
                <a:spcPct val="0"/>
              </a:spcBef>
            </a:pP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Obs.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Insira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aqui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principais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conceitos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metodológicos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que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serão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ou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foram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usados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no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desenvolvimento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sua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pesquisa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iniciação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científica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ou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na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sua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atividade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extensão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ou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educacional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</a:p>
          <a:p>
            <a:pPr marL="0" lvl="0" indent="0" algn="l">
              <a:lnSpc>
                <a:spcPts val="560"/>
              </a:lnSpc>
              <a:spcBef>
                <a:spcPct val="0"/>
              </a:spcBef>
            </a:pP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Nas de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uso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laboratório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o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método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usado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a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descrição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das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etapas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a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amostra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paramentos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pesquisas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teóricas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basta a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trazer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pesquisa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quanto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tipo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por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exemplo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e a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técnica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pesquisa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bibliográfica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Ambas com a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devida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fonte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marL="0" lvl="0" indent="0" algn="l">
              <a:lnSpc>
                <a:spcPts val="560"/>
              </a:lnSpc>
              <a:spcBef>
                <a:spcPct val="0"/>
              </a:spcBef>
            </a:pP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Nas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pesquisas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práticas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com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parâmetros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usados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período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realização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do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estudo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dados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foram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tratados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,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analisados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apresentadas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. </a:t>
            </a:r>
          </a:p>
          <a:p>
            <a:pPr marL="0" lvl="0" indent="0" algn="l">
              <a:lnSpc>
                <a:spcPts val="560"/>
              </a:lnSpc>
              <a:spcBef>
                <a:spcPct val="0"/>
              </a:spcBef>
            </a:pP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Enquanto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que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nas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pesquisas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campo: a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universo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a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definição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amostra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o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instrumento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coleta de dados, o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período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aplicação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a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sistematização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dos dados, a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análise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a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apresentação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dos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resultados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(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quadros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tabelas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etc.).</a:t>
            </a:r>
          </a:p>
          <a:p>
            <a:pPr marL="0" lvl="0" indent="0" algn="l">
              <a:lnSpc>
                <a:spcPts val="560"/>
              </a:lnSpc>
              <a:spcBef>
                <a:spcPct val="0"/>
              </a:spcBef>
            </a:pP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Nas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atividades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extensão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as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etapas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planejamento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(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uso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pesquisa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bibliográfica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 documental)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execução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(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uso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recurso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áudio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visual, data show, palestras,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dinâmicas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etc.) e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avaliação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(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aplicação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4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formulário</a:t>
            </a:r>
            <a:r>
              <a:rPr lang="en-US" sz="4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etc.). </a:t>
            </a:r>
          </a:p>
          <a:p>
            <a:pPr marL="0" lvl="0" indent="0" algn="l">
              <a:lnSpc>
                <a:spcPts val="560"/>
              </a:lnSpc>
              <a:spcBef>
                <a:spcPct val="0"/>
              </a:spcBef>
            </a:pPr>
            <a:endParaRPr lang="en-US" sz="400" b="1" u="none" strike="noStrike" dirty="0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ctr">
              <a:lnSpc>
                <a:spcPts val="560"/>
              </a:lnSpc>
              <a:spcBef>
                <a:spcPct val="0"/>
              </a:spcBef>
            </a:pPr>
            <a:endParaRPr lang="en-US" sz="400" b="1" u="none" strike="noStrike" dirty="0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29070" y="1601404"/>
            <a:ext cx="428250" cy="303716"/>
          </a:xfrm>
          <a:custGeom>
            <a:avLst/>
            <a:gdLst/>
            <a:ahLst/>
            <a:cxnLst/>
            <a:rect l="l" t="t" r="r" b="b"/>
            <a:pathLst>
              <a:path w="428250" h="303716">
                <a:moveTo>
                  <a:pt x="0" y="0"/>
                </a:moveTo>
                <a:lnTo>
                  <a:pt x="428250" y="0"/>
                </a:lnTo>
                <a:lnTo>
                  <a:pt x="428250" y="303716"/>
                </a:lnTo>
                <a:lnTo>
                  <a:pt x="0" y="3037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0" y="-5097"/>
            <a:ext cx="761540" cy="1910217"/>
          </a:xfrm>
          <a:custGeom>
            <a:avLst/>
            <a:gdLst/>
            <a:ahLst/>
            <a:cxnLst/>
            <a:rect l="l" t="t" r="r" b="b"/>
            <a:pathLst>
              <a:path w="761540" h="1910217">
                <a:moveTo>
                  <a:pt x="0" y="0"/>
                </a:moveTo>
                <a:lnTo>
                  <a:pt x="761540" y="0"/>
                </a:lnTo>
                <a:lnTo>
                  <a:pt x="761540" y="1910217"/>
                </a:lnTo>
                <a:lnTo>
                  <a:pt x="0" y="19102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268926" y="-5097"/>
            <a:ext cx="638488" cy="425659"/>
          </a:xfrm>
          <a:custGeom>
            <a:avLst/>
            <a:gdLst/>
            <a:ahLst/>
            <a:cxnLst/>
            <a:rect l="l" t="t" r="r" b="b"/>
            <a:pathLst>
              <a:path w="638488" h="425659">
                <a:moveTo>
                  <a:pt x="0" y="0"/>
                </a:moveTo>
                <a:lnTo>
                  <a:pt x="638488" y="0"/>
                </a:lnTo>
                <a:lnTo>
                  <a:pt x="638488" y="425658"/>
                </a:lnTo>
                <a:lnTo>
                  <a:pt x="0" y="4256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52064" y="67179"/>
            <a:ext cx="1516861" cy="227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2"/>
              </a:lnSpc>
            </a:pPr>
            <a:r>
              <a:rPr lang="en-US" sz="665" b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VIII Seminário de Iniciação Científica e Extensão Universitária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7855" y="420562"/>
            <a:ext cx="1995340" cy="1216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2"/>
              </a:lnSpc>
              <a:spcBef>
                <a:spcPct val="0"/>
              </a:spcBef>
            </a:pPr>
            <a:r>
              <a:rPr lang="en-US" sz="665" b="1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RESULTADOS E DISCUSSÕES</a:t>
            </a:r>
          </a:p>
          <a:p>
            <a:pPr marL="0" lvl="0" indent="0" algn="ctr">
              <a:lnSpc>
                <a:spcPts val="1212"/>
              </a:lnSpc>
              <a:spcBef>
                <a:spcPct val="0"/>
              </a:spcBef>
            </a:pPr>
            <a:endParaRPr lang="en-US" sz="665" b="1" dirty="0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l">
              <a:lnSpc>
                <a:spcPts val="840"/>
              </a:lnSpc>
              <a:spcBef>
                <a:spcPct val="0"/>
              </a:spcBef>
            </a:pP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•Obs.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Coloque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aqui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resultados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esperados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do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seu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projeto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caso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ele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não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tenha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sido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ainda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implementado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ou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resultados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preliminares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já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alcançados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com o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desenvolvimento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sua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pesquisa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ou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atividade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extensão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com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discussão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embasada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fontes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legítimas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referenciadas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principais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conceitos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relacionados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ao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seu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tema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marL="0" lvl="0" indent="0" algn="l">
              <a:lnSpc>
                <a:spcPts val="560"/>
              </a:lnSpc>
              <a:spcBef>
                <a:spcPct val="0"/>
              </a:spcBef>
            </a:pPr>
            <a:endParaRPr lang="en-US" sz="600" b="1" u="none" strike="noStrike" dirty="0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l">
              <a:lnSpc>
                <a:spcPts val="560"/>
              </a:lnSpc>
              <a:spcBef>
                <a:spcPct val="0"/>
              </a:spcBef>
            </a:pPr>
            <a:endParaRPr lang="en-US" sz="600" b="1" u="none" strike="noStrike" dirty="0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ctr">
              <a:lnSpc>
                <a:spcPts val="560"/>
              </a:lnSpc>
              <a:spcBef>
                <a:spcPct val="0"/>
              </a:spcBef>
            </a:pPr>
            <a:endParaRPr lang="en-US" sz="600" b="1" u="none" strike="noStrike" dirty="0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29070" y="1601404"/>
            <a:ext cx="428250" cy="303716"/>
          </a:xfrm>
          <a:custGeom>
            <a:avLst/>
            <a:gdLst/>
            <a:ahLst/>
            <a:cxnLst/>
            <a:rect l="l" t="t" r="r" b="b"/>
            <a:pathLst>
              <a:path w="428250" h="303716">
                <a:moveTo>
                  <a:pt x="0" y="0"/>
                </a:moveTo>
                <a:lnTo>
                  <a:pt x="428250" y="0"/>
                </a:lnTo>
                <a:lnTo>
                  <a:pt x="428250" y="303716"/>
                </a:lnTo>
                <a:lnTo>
                  <a:pt x="0" y="3037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0" y="-5097"/>
            <a:ext cx="761540" cy="1910217"/>
          </a:xfrm>
          <a:custGeom>
            <a:avLst/>
            <a:gdLst/>
            <a:ahLst/>
            <a:cxnLst/>
            <a:rect l="l" t="t" r="r" b="b"/>
            <a:pathLst>
              <a:path w="761540" h="1910217">
                <a:moveTo>
                  <a:pt x="0" y="0"/>
                </a:moveTo>
                <a:lnTo>
                  <a:pt x="761540" y="0"/>
                </a:lnTo>
                <a:lnTo>
                  <a:pt x="761540" y="1910217"/>
                </a:lnTo>
                <a:lnTo>
                  <a:pt x="0" y="19102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268926" y="-5097"/>
            <a:ext cx="638488" cy="425659"/>
          </a:xfrm>
          <a:custGeom>
            <a:avLst/>
            <a:gdLst/>
            <a:ahLst/>
            <a:cxnLst/>
            <a:rect l="l" t="t" r="r" b="b"/>
            <a:pathLst>
              <a:path w="638488" h="425659">
                <a:moveTo>
                  <a:pt x="0" y="0"/>
                </a:moveTo>
                <a:lnTo>
                  <a:pt x="638488" y="0"/>
                </a:lnTo>
                <a:lnTo>
                  <a:pt x="638488" y="425658"/>
                </a:lnTo>
                <a:lnTo>
                  <a:pt x="0" y="4256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52064" y="67179"/>
            <a:ext cx="1516861" cy="227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2"/>
              </a:lnSpc>
            </a:pPr>
            <a:r>
              <a:rPr lang="en-US" sz="665" b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VIII Seminário de Iniciação Científica e Extensão Universitária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7855" y="420562"/>
            <a:ext cx="1995340" cy="687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2"/>
              </a:lnSpc>
              <a:spcBef>
                <a:spcPct val="0"/>
              </a:spcBef>
            </a:pPr>
            <a:r>
              <a:rPr lang="en-US" sz="665" b="1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CONSIDERAÇÕES FINAIS</a:t>
            </a:r>
          </a:p>
          <a:p>
            <a:pPr marL="0" lvl="0" indent="0" algn="ctr">
              <a:lnSpc>
                <a:spcPts val="1212"/>
              </a:lnSpc>
              <a:spcBef>
                <a:spcPct val="0"/>
              </a:spcBef>
            </a:pPr>
            <a:endParaRPr lang="en-US" sz="665" b="1" dirty="0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l">
              <a:lnSpc>
                <a:spcPts val="840"/>
              </a:lnSpc>
              <a:spcBef>
                <a:spcPct val="0"/>
              </a:spcBef>
            </a:pP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•Obs.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Responda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aqui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pergunta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problema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do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seu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resumo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expandido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marL="0" lvl="0" indent="0" algn="l">
              <a:lnSpc>
                <a:spcPts val="560"/>
              </a:lnSpc>
              <a:spcBef>
                <a:spcPct val="0"/>
              </a:spcBef>
            </a:pPr>
            <a:endParaRPr lang="en-US" sz="600" b="1" u="none" strike="noStrike" dirty="0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l">
              <a:lnSpc>
                <a:spcPts val="560"/>
              </a:lnSpc>
              <a:spcBef>
                <a:spcPct val="0"/>
              </a:spcBef>
            </a:pPr>
            <a:endParaRPr lang="en-US" sz="600" b="1" u="none" strike="noStrike" dirty="0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ctr">
              <a:lnSpc>
                <a:spcPts val="560"/>
              </a:lnSpc>
              <a:spcBef>
                <a:spcPct val="0"/>
              </a:spcBef>
            </a:pPr>
            <a:endParaRPr lang="en-US" sz="600" b="1" u="none" strike="noStrike" dirty="0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29070" y="1601404"/>
            <a:ext cx="428250" cy="303716"/>
          </a:xfrm>
          <a:custGeom>
            <a:avLst/>
            <a:gdLst/>
            <a:ahLst/>
            <a:cxnLst/>
            <a:rect l="l" t="t" r="r" b="b"/>
            <a:pathLst>
              <a:path w="428250" h="303716">
                <a:moveTo>
                  <a:pt x="0" y="0"/>
                </a:moveTo>
                <a:lnTo>
                  <a:pt x="428250" y="0"/>
                </a:lnTo>
                <a:lnTo>
                  <a:pt x="428250" y="303716"/>
                </a:lnTo>
                <a:lnTo>
                  <a:pt x="0" y="3037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0" y="-5097"/>
            <a:ext cx="761540" cy="1910217"/>
          </a:xfrm>
          <a:custGeom>
            <a:avLst/>
            <a:gdLst/>
            <a:ahLst/>
            <a:cxnLst/>
            <a:rect l="l" t="t" r="r" b="b"/>
            <a:pathLst>
              <a:path w="761540" h="1910217">
                <a:moveTo>
                  <a:pt x="0" y="0"/>
                </a:moveTo>
                <a:lnTo>
                  <a:pt x="761540" y="0"/>
                </a:lnTo>
                <a:lnTo>
                  <a:pt x="761540" y="1910217"/>
                </a:lnTo>
                <a:lnTo>
                  <a:pt x="0" y="19102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268926" y="-5097"/>
            <a:ext cx="638488" cy="425659"/>
          </a:xfrm>
          <a:custGeom>
            <a:avLst/>
            <a:gdLst/>
            <a:ahLst/>
            <a:cxnLst/>
            <a:rect l="l" t="t" r="r" b="b"/>
            <a:pathLst>
              <a:path w="638488" h="425659">
                <a:moveTo>
                  <a:pt x="0" y="0"/>
                </a:moveTo>
                <a:lnTo>
                  <a:pt x="638488" y="0"/>
                </a:lnTo>
                <a:lnTo>
                  <a:pt x="638488" y="425658"/>
                </a:lnTo>
                <a:lnTo>
                  <a:pt x="0" y="4256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52064" y="67179"/>
            <a:ext cx="1516861" cy="227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2"/>
              </a:lnSpc>
            </a:pPr>
            <a:r>
              <a:rPr lang="en-US" sz="665" b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VIII Seminário de Iniciação Científica e Extensão Universitária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8338" y="420562"/>
            <a:ext cx="1995340" cy="1072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2"/>
              </a:lnSpc>
            </a:pPr>
            <a:r>
              <a:rPr lang="en-US" sz="665" b="1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AGRADECIMENTOS</a:t>
            </a:r>
          </a:p>
          <a:p>
            <a:pPr marL="0" lvl="0" indent="0" algn="ctr">
              <a:lnSpc>
                <a:spcPts val="932"/>
              </a:lnSpc>
              <a:spcBef>
                <a:spcPct val="0"/>
              </a:spcBef>
            </a:pPr>
            <a:endParaRPr lang="en-US" sz="665" b="1" dirty="0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l">
              <a:lnSpc>
                <a:spcPts val="840"/>
              </a:lnSpc>
              <a:spcBef>
                <a:spcPct val="0"/>
              </a:spcBef>
            </a:pP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•Obs.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Inserir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aqui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o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órgão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fomento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colocar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o PROUNI-PE, PROUPE-PE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ou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PROGUS e outros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agradecimentos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, tais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como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a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escola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onde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realizou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atividade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extensão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a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associação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a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comunidade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docentes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que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colaboraram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etc.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tudo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forma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objetiva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</a:p>
          <a:p>
            <a:pPr marL="0" lvl="0" indent="0" algn="l">
              <a:lnSpc>
                <a:spcPts val="560"/>
              </a:lnSpc>
              <a:spcBef>
                <a:spcPct val="0"/>
              </a:spcBef>
            </a:pPr>
            <a:endParaRPr lang="en-US" sz="600" b="1" u="none" strike="noStrike" dirty="0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l">
              <a:lnSpc>
                <a:spcPts val="560"/>
              </a:lnSpc>
              <a:spcBef>
                <a:spcPct val="0"/>
              </a:spcBef>
            </a:pPr>
            <a:endParaRPr lang="en-US" sz="600" b="1" u="none" strike="noStrike" dirty="0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ctr">
              <a:lnSpc>
                <a:spcPts val="560"/>
              </a:lnSpc>
              <a:spcBef>
                <a:spcPct val="0"/>
              </a:spcBef>
            </a:pPr>
            <a:endParaRPr lang="en-US" sz="600" b="1" u="none" strike="noStrike" dirty="0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29070" y="1601404"/>
            <a:ext cx="428250" cy="303716"/>
          </a:xfrm>
          <a:custGeom>
            <a:avLst/>
            <a:gdLst/>
            <a:ahLst/>
            <a:cxnLst/>
            <a:rect l="l" t="t" r="r" b="b"/>
            <a:pathLst>
              <a:path w="428250" h="303716">
                <a:moveTo>
                  <a:pt x="0" y="0"/>
                </a:moveTo>
                <a:lnTo>
                  <a:pt x="428250" y="0"/>
                </a:lnTo>
                <a:lnTo>
                  <a:pt x="428250" y="303716"/>
                </a:lnTo>
                <a:lnTo>
                  <a:pt x="0" y="3037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0" y="-5097"/>
            <a:ext cx="761540" cy="1910217"/>
          </a:xfrm>
          <a:custGeom>
            <a:avLst/>
            <a:gdLst/>
            <a:ahLst/>
            <a:cxnLst/>
            <a:rect l="l" t="t" r="r" b="b"/>
            <a:pathLst>
              <a:path w="761540" h="1910217">
                <a:moveTo>
                  <a:pt x="0" y="0"/>
                </a:moveTo>
                <a:lnTo>
                  <a:pt x="761540" y="0"/>
                </a:lnTo>
                <a:lnTo>
                  <a:pt x="761540" y="1910217"/>
                </a:lnTo>
                <a:lnTo>
                  <a:pt x="0" y="19102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268926" y="-5097"/>
            <a:ext cx="638488" cy="425659"/>
          </a:xfrm>
          <a:custGeom>
            <a:avLst/>
            <a:gdLst/>
            <a:ahLst/>
            <a:cxnLst/>
            <a:rect l="l" t="t" r="r" b="b"/>
            <a:pathLst>
              <a:path w="638488" h="425659">
                <a:moveTo>
                  <a:pt x="0" y="0"/>
                </a:moveTo>
                <a:lnTo>
                  <a:pt x="638488" y="0"/>
                </a:lnTo>
                <a:lnTo>
                  <a:pt x="638488" y="425658"/>
                </a:lnTo>
                <a:lnTo>
                  <a:pt x="0" y="4256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52064" y="67179"/>
            <a:ext cx="1516861" cy="227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2"/>
              </a:lnSpc>
            </a:pPr>
            <a:r>
              <a:rPr lang="en-US" sz="665" b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VIII Seminário de Iniciação Científica e Extensão Universitária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31142" y="413852"/>
            <a:ext cx="1995340" cy="1072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2"/>
              </a:lnSpc>
            </a:pPr>
            <a:r>
              <a:rPr lang="en-US" sz="665" b="1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REFERÊNCIAS</a:t>
            </a:r>
          </a:p>
          <a:p>
            <a:pPr marL="0" lvl="0" indent="0" algn="ctr">
              <a:lnSpc>
                <a:spcPts val="932"/>
              </a:lnSpc>
              <a:spcBef>
                <a:spcPct val="0"/>
              </a:spcBef>
            </a:pPr>
            <a:endParaRPr lang="en-US" sz="665" b="1" dirty="0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l">
              <a:lnSpc>
                <a:spcPts val="840"/>
              </a:lnSpc>
              <a:spcBef>
                <a:spcPct val="0"/>
              </a:spcBef>
            </a:pP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•Obs.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Precisa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ser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dentro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das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normas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estabelecidas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nas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Normativas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Produção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Trabalhos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Acadêmicos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 AESGA.</a:t>
            </a:r>
          </a:p>
          <a:p>
            <a:pPr marL="0" lvl="0" indent="0" algn="l">
              <a:lnSpc>
                <a:spcPts val="840"/>
              </a:lnSpc>
              <a:spcBef>
                <a:spcPct val="0"/>
              </a:spcBef>
            </a:pP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Colocar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aqui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apenas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as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usadas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na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elaboração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dos slides da </a:t>
            </a:r>
            <a:r>
              <a:rPr lang="en-US" sz="600" b="1" u="none" strike="noStrike" dirty="0" err="1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apresentação</a:t>
            </a:r>
            <a:r>
              <a:rPr lang="en-US" sz="600" b="1" u="none" strike="noStrike" dirty="0">
                <a:solidFill>
                  <a:srgbClr val="21488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marL="0" lvl="0" indent="0" algn="l">
              <a:lnSpc>
                <a:spcPts val="840"/>
              </a:lnSpc>
              <a:spcBef>
                <a:spcPct val="0"/>
              </a:spcBef>
            </a:pPr>
            <a:endParaRPr lang="en-US" sz="600" b="1" u="none" strike="noStrike" dirty="0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l">
              <a:lnSpc>
                <a:spcPts val="560"/>
              </a:lnSpc>
              <a:spcBef>
                <a:spcPct val="0"/>
              </a:spcBef>
            </a:pPr>
            <a:endParaRPr lang="en-US" sz="600" b="1" u="none" strike="noStrike" dirty="0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l">
              <a:lnSpc>
                <a:spcPts val="560"/>
              </a:lnSpc>
              <a:spcBef>
                <a:spcPct val="0"/>
              </a:spcBef>
            </a:pPr>
            <a:endParaRPr lang="en-US" sz="600" b="1" u="none" strike="noStrike" dirty="0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ctr">
              <a:lnSpc>
                <a:spcPts val="560"/>
              </a:lnSpc>
              <a:spcBef>
                <a:spcPct val="0"/>
              </a:spcBef>
            </a:pPr>
            <a:endParaRPr lang="en-US" sz="600" b="1" u="none" strike="noStrike" dirty="0">
              <a:solidFill>
                <a:srgbClr val="21488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536</Words>
  <Application>Microsoft Office PowerPoint</Application>
  <PresentationFormat>Personalizar</PresentationFormat>
  <Paragraphs>62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Open Sans</vt:lpstr>
      <vt:lpstr>Open Sans Bold</vt:lpstr>
      <vt:lpstr>Calibri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APRESENTAÇÃO VIII SICEUNI</dc:title>
  <cp:lastModifiedBy>thomas fernandes</cp:lastModifiedBy>
  <cp:revision>2</cp:revision>
  <dcterms:created xsi:type="dcterms:W3CDTF">2006-08-16T00:00:00Z</dcterms:created>
  <dcterms:modified xsi:type="dcterms:W3CDTF">2026-10-30T13:35:39Z</dcterms:modified>
  <dc:identifier>DAHZfa_Cgn0</dc:identifier>
</cp:coreProperties>
</file>